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96" r:id="rId1"/>
  </p:sldMasterIdLst>
  <p:notesMasterIdLst>
    <p:notesMasterId r:id="rId4"/>
  </p:notesMasterIdLst>
  <p:sldIdLst>
    <p:sldId id="271" r:id="rId2"/>
    <p:sldId id="272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68" d="100"/>
          <a:sy n="68" d="100"/>
        </p:scale>
        <p:origin x="-1362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164F1-C842-4341-B24E-E671348775FD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D090F-7A06-4CE4-9FAD-3A5298EA5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CBD-7BF4-495C-ADAC-B8CEFEB28B1B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42DE-4CF1-44AD-BDFE-8F48D14630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CBD-7BF4-495C-ADAC-B8CEFEB28B1B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42DE-4CF1-44AD-BDFE-8F48D14630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CBD-7BF4-495C-ADAC-B8CEFEB28B1B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42DE-4CF1-44AD-BDFE-8F48D14630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CBD-7BF4-495C-ADAC-B8CEFEB28B1B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42DE-4CF1-44AD-BDFE-8F48D14630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CBD-7BF4-495C-ADAC-B8CEFEB28B1B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42DE-4CF1-44AD-BDFE-8F48D14630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CBD-7BF4-495C-ADAC-B8CEFEB28B1B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42DE-4CF1-44AD-BDFE-8F48D14630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CBD-7BF4-495C-ADAC-B8CEFEB28B1B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42DE-4CF1-44AD-BDFE-8F48D14630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CBD-7BF4-495C-ADAC-B8CEFEB28B1B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42DE-4CF1-44AD-BDFE-8F48D14630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CBD-7BF4-495C-ADAC-B8CEFEB28B1B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42DE-4CF1-44AD-BDFE-8F48D14630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CBD-7BF4-495C-ADAC-B8CEFEB28B1B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42DE-4CF1-44AD-BDFE-8F48D14630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CBD-7BF4-495C-ADAC-B8CEFEB28B1B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87D42DE-4CF1-44AD-BDFE-8F48D14630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B8CCBD-7BF4-495C-ADAC-B8CEFEB28B1B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7D42DE-4CF1-44AD-BDFE-8F48D146302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123\Desktop\Нормативка\ЭМБЛЕМ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0"/>
            <a:ext cx="1928794" cy="1574796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86314" y="285728"/>
            <a:ext cx="3829048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   СТАРОСТЬ 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БЕЗ НАСИЛИЯ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85720" y="142852"/>
            <a:ext cx="4286280" cy="657229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14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КУДА МОЖНО ОБРАТИТЬСЯ</a:t>
            </a:r>
          </a:p>
          <a:p>
            <a:pPr algn="ctr">
              <a:buNone/>
            </a:pPr>
            <a:r>
              <a:rPr lang="ru-RU" sz="14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ЗА ПОМОЩЬЮ</a:t>
            </a:r>
            <a:r>
              <a:rPr lang="en-US" sz="14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?</a:t>
            </a:r>
          </a:p>
          <a:p>
            <a:pPr algn="ctr">
              <a:buNone/>
            </a:pPr>
            <a:endParaRPr lang="en-US" sz="1400" b="1" dirty="0" smtClean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r>
              <a:rPr lang="ru-RU" sz="1400" b="1" dirty="0" smtClean="0">
                <a:latin typeface="Cambria Math" pitchFamily="18" charset="0"/>
                <a:ea typeface="Cambria Math" pitchFamily="18" charset="0"/>
              </a:rPr>
              <a:t>Если Вашей жизни угрожает опасность, необходимо вызвать полицию, обратится в ближайшую поликлинику или </a:t>
            </a:r>
            <a:r>
              <a:rPr lang="ru-RU" sz="1400" b="1" dirty="0" err="1" smtClean="0">
                <a:latin typeface="Cambria Math" pitchFamily="18" charset="0"/>
                <a:ea typeface="Cambria Math" pitchFamily="18" charset="0"/>
              </a:rPr>
              <a:t>травмпункт</a:t>
            </a:r>
            <a:r>
              <a:rPr lang="ru-RU" sz="1400" b="1" dirty="0" smtClean="0">
                <a:latin typeface="Cambria Math" pitchFamily="18" charset="0"/>
                <a:ea typeface="Cambria Math" pitchFamily="18" charset="0"/>
              </a:rPr>
              <a:t> чтобы снять побои и получить необходимую медицинскую помощь </a:t>
            </a:r>
          </a:p>
          <a:p>
            <a:pPr algn="ctr">
              <a:buNone/>
            </a:pPr>
            <a:endParaRPr lang="ru-RU" sz="1400" b="1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r>
              <a:rPr lang="ru-RU" sz="1400" b="1" dirty="0" smtClean="0">
                <a:latin typeface="Cambria Math" pitchFamily="18" charset="0"/>
                <a:ea typeface="Cambria Math" pitchFamily="18" charset="0"/>
              </a:rPr>
              <a:t>Поделиться своими проблемами и получить совет можно по телефонам:</a:t>
            </a:r>
          </a:p>
          <a:p>
            <a:pPr algn="ctr">
              <a:buNone/>
            </a:pPr>
            <a:r>
              <a:rPr lang="ru-RU" sz="1400" b="1" dirty="0" smtClean="0">
                <a:latin typeface="Cambria Math" pitchFamily="18" charset="0"/>
                <a:ea typeface="Cambria Math" pitchFamily="18" charset="0"/>
              </a:rPr>
              <a:t>8(39541) 3-01-68, 3-26-96</a:t>
            </a:r>
          </a:p>
          <a:p>
            <a:pPr algn="ctr">
              <a:buNone/>
            </a:pPr>
            <a:r>
              <a:rPr lang="ru-RU" sz="1400" b="1" dirty="0" smtClean="0">
                <a:latin typeface="Cambria Math" pitchFamily="18" charset="0"/>
                <a:ea typeface="Cambria Math" pitchFamily="18" charset="0"/>
              </a:rPr>
              <a:t>Наш адрес: п. Усть-Ордынский, </a:t>
            </a:r>
          </a:p>
          <a:p>
            <a:pPr algn="ctr">
              <a:buNone/>
            </a:pPr>
            <a:r>
              <a:rPr lang="ru-RU" sz="1400" b="1" dirty="0" smtClean="0">
                <a:latin typeface="Cambria Math" pitchFamily="18" charset="0"/>
                <a:ea typeface="Cambria Math" pitchFamily="18" charset="0"/>
              </a:rPr>
              <a:t>ул. Буденного, 12</a:t>
            </a:r>
            <a:endParaRPr lang="ru-RU" sz="14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920084"/>
            <a:ext cx="4038600" cy="4937915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ЕСЛИ ВАШЕЙ ЖИЗНИ</a:t>
            </a:r>
          </a:p>
          <a:p>
            <a:pPr algn="ctr">
              <a:buNone/>
            </a:pPr>
            <a:r>
              <a:rPr lang="ru-RU" sz="4000" b="1" dirty="0" smtClean="0"/>
              <a:t>УГРОЖАЕТ </a:t>
            </a:r>
          </a:p>
          <a:p>
            <a:pPr algn="ctr">
              <a:buNone/>
            </a:pPr>
            <a:r>
              <a:rPr lang="ru-RU" sz="4000" b="1" dirty="0" smtClean="0"/>
              <a:t>ОПАСНОСТЬ</a:t>
            </a:r>
            <a:endParaRPr lang="ru-RU" sz="4000" b="1" dirty="0"/>
          </a:p>
        </p:txBody>
      </p:sp>
      <p:pic>
        <p:nvPicPr>
          <p:cNvPr id="2" name="Рисунок 1" descr="b56b177e180eec7eead653d995f3bef9.jpg"/>
          <p:cNvPicPr>
            <a:picLocks noChangeAspect="1"/>
          </p:cNvPicPr>
          <p:nvPr/>
        </p:nvPicPr>
        <p:blipFill>
          <a:blip r:embed="rId3"/>
          <a:srcRect r="50938" b="10526"/>
          <a:stretch>
            <a:fillRect/>
          </a:stretch>
        </p:blipFill>
        <p:spPr>
          <a:xfrm>
            <a:off x="4857752" y="1428736"/>
            <a:ext cx="3738562" cy="35623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C:\Users\123\Desktop\Не подтверждено 482592.~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143116"/>
            <a:ext cx="4451345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/>
          <p:cNvSpPr/>
          <p:nvPr/>
        </p:nvSpPr>
        <p:spPr>
          <a:xfrm>
            <a:off x="3000364" y="0"/>
            <a:ext cx="2143108" cy="207167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Любое действие или бездействие, которое причиняет вред пожилому человеку или подвергает риску его здоровье или благосостояние. 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2052" name="Picture 4" descr="C:\Users\123\Desktop\s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4429132"/>
            <a:ext cx="2786050" cy="18577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C:\Users\123\Desktop\7654_original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14290"/>
            <a:ext cx="2517720" cy="16817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14942" y="214291"/>
            <a:ext cx="39290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Каждый третий взрослый человек </a:t>
            </a:r>
            <a:r>
              <a:rPr lang="ru-RU" sz="1200" dirty="0" smtClean="0"/>
              <a:t>имеет свидетельства жестокого обращения с пожилыми людьми</a:t>
            </a:r>
            <a:endParaRPr lang="ru-RU" sz="1200" b="1" dirty="0">
              <a:latin typeface="Monotype Corsiva" pitchFamily="66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57818" y="928670"/>
            <a:ext cx="3571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ВИДЫ ЖЕСТОКОГО ОБРАЩЕНИЯ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643570" y="2643182"/>
            <a:ext cx="3286148" cy="4286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</a:rPr>
              <a:t>Психологическое или эмоциональное жестокое обращение Приводящее к психическим страданиям.</a:t>
            </a:r>
            <a:endParaRPr lang="ru-RU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072066" y="1643050"/>
            <a:ext cx="3857652" cy="92869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</a:rPr>
              <a:t>Физическое насилие Связанное с причинением боли, нанесением травм, использованием физической силы, в том числе для ограничения свободы движения, для чего также могут быть использованы медикаментозные средства, неполноценное и неадекватное питание.</a:t>
            </a:r>
            <a:endParaRPr lang="ru-RU" sz="10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643570" y="3143248"/>
            <a:ext cx="3286148" cy="5715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</a:rPr>
              <a:t>Финансовое и материальное насилие Подразумевающее незаконную или неуместную эксплуатацию или использование сбережений и имущества старых людей.</a:t>
            </a:r>
            <a:endParaRPr lang="ru-RU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643570" y="3786190"/>
            <a:ext cx="3286148" cy="3571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</a:rPr>
              <a:t>Сексуальное насилие Нарушение права человека на сексуальную неприкосновенность и свободу.</a:t>
            </a:r>
            <a:endParaRPr lang="ru-RU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643570" y="4214818"/>
            <a:ext cx="3286148" cy="121444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</a:rPr>
              <a:t>Отсутствие ухода Отказ или неспособность осуществлять уход за пожилым человеком, что может сочетаться с намеренным жестоким обращением с целью причинения физических и эмоциональных мучений; может указывать несоответствующая сезону одежда и обувь, отсутствие необходимых технических средств реабилитации, очков, лекарственных препаратов</a:t>
            </a:r>
            <a:r>
              <a:rPr lang="ru-RU" sz="1000" dirty="0" smtClean="0"/>
              <a:t>.</a:t>
            </a:r>
            <a:endParaRPr lang="ru-RU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643570" y="5500702"/>
            <a:ext cx="3286148" cy="92867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</a:rPr>
              <a:t>Дискриминация Европейская экономическая комиссия ООН выделяет такой вид жестокого обращения с пожилыми людьми, как дискриминация – по возрастному, расовому признаку, по половой принадлежности или из-за ограниченных способностей.</a:t>
            </a:r>
            <a:endParaRPr lang="ru-RU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85720" y="2357430"/>
            <a:ext cx="392909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Причины: бедность, безработица, алкоголизм, наркомания, слабость пожилых людей, пренебрежение этическими и моральными нормами, безнаказанность и желание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самооутвердиться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за счет слабого и беззащитного человека.</a:t>
            </a:r>
            <a:r>
              <a:rPr lang="ru-RU" sz="1600" b="1" dirty="0" smtClean="0">
                <a:latin typeface="Monotype Corsiva" pitchFamily="66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Monotype Corsiva" pitchFamily="66" charset="0"/>
              </a:rPr>
              <a:t>НИЗКИЙ УРОВЕНЬ ИНФОРМИРОВАННОСТИ! </a:t>
            </a:r>
            <a:endParaRPr lang="ru-RU" sz="1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1243</TotalTime>
  <Words>281</Words>
  <Application>Microsoft Office PowerPoint</Application>
  <PresentationFormat>Экран (4:3)</PresentationFormat>
  <Paragraphs>45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Поток</vt:lpstr>
      <vt:lpstr>   СТАРОСТЬ  БЕЗ НАСИЛИЯ</vt:lpstr>
      <vt:lpstr>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123</cp:lastModifiedBy>
  <cp:revision>148</cp:revision>
  <dcterms:created xsi:type="dcterms:W3CDTF">2019-11-08T06:02:06Z</dcterms:created>
  <dcterms:modified xsi:type="dcterms:W3CDTF">2022-12-19T07:35:44Z</dcterms:modified>
</cp:coreProperties>
</file>